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audio/m4a" Extension="m4a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Arial Bold" charset="1" panose="020B0802020202020204"/>
      <p:regular r:id="rId21"/>
    </p:embeddedFont>
    <p:embeddedFont>
      <p:font typeface="Arimo Bold" charset="1" panose="020B0704020202020204"/>
      <p:regular r:id="rId22"/>
    </p:embeddedFont>
    <p:embeddedFont>
      <p:font typeface="Poppins Medium Bold" charset="1" panose="02000000000000000000"/>
      <p:regular r:id="rId23"/>
    </p:embeddedFont>
    <p:embeddedFont>
      <p:font typeface="Poppins Medium" charset="1" panose="02000000000000000000"/>
      <p:regular r:id="rId24"/>
    </p:embeddedFont>
    <p:embeddedFont>
      <p:font typeface="Poppins Light" charset="1" panose="02000000000000000000"/>
      <p:regular r:id="rId25"/>
    </p:embeddedFont>
    <p:embeddedFont>
      <p:font typeface="Poppins Light Bold" charset="1" panose="0200000000000000000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aAGRK4sfAa8.m4a>
</file>

<file path=ppt/media/image1.png>
</file>

<file path=ppt/media/image10.png>
</file>

<file path=ppt/media/image11.gif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7.svg" Type="http://schemas.openxmlformats.org/officeDocument/2006/relationships/image"/><Relationship Id="rId4" Target="../media/aAGRK4sfAa8.m4a" Type="http://schemas.microsoft.com/office/2007/relationships/media"/><Relationship Id="rId5" Target="../media/aAGRK4sfAa8.m4a" Type="http://schemas.openxmlformats.org/officeDocument/2006/relationships/audio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../media/image11.gif" Type="http://schemas.openxmlformats.org/officeDocument/2006/relationships/image"/><Relationship Id="rId6" Target="../media/image12.png" Type="http://schemas.openxmlformats.org/officeDocument/2006/relationships/image"/><Relationship Id="rId7" Target="../media/image13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"/>
            <a:ext cx="18288000" cy="10286998"/>
          </a:xfrm>
          <a:custGeom>
            <a:avLst/>
            <a:gdLst/>
            <a:ahLst/>
            <a:cxnLst/>
            <a:rect r="r" b="b" t="t" l="l"/>
            <a:pathLst>
              <a:path h="10286998" w="18288000">
                <a:moveTo>
                  <a:pt x="0" y="0"/>
                </a:moveTo>
                <a:lnTo>
                  <a:pt x="18288000" y="0"/>
                </a:lnTo>
                <a:lnTo>
                  <a:pt x="18288000" y="10286998"/>
                </a:lnTo>
                <a:lnTo>
                  <a:pt x="0" y="102869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" r="0" b="-92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10656400" y="1940050"/>
          <a:ext cx="7366000" cy="2147888"/>
        </p:xfrm>
        <a:graphic>
          <a:graphicData uri="http://schemas.openxmlformats.org/drawingml/2006/table">
            <a:tbl>
              <a:tblPr/>
              <a:tblGrid>
                <a:gridCol w="3030168"/>
                <a:gridCol w="4335832"/>
              </a:tblGrid>
              <a:tr h="134601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08"/>
                        </a:lnSpc>
                        <a:defRPr/>
                      </a:pPr>
                      <a:r>
                        <a:rPr lang="en-US" b="true" sz="2840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Día, Fecha:</a:t>
                      </a:r>
                      <a:endParaRPr lang="en-US" sz="1100"/>
                    </a:p>
                  </a:txBody>
                  <a:tcPr marL="91425" marR="91425" marT="91425" marB="91425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Viernes</a:t>
                      </a:r>
                      <a:endParaRPr lang="en-US" sz="1100"/>
                    </a:p>
                    <a:p>
                      <a:pPr algn="ctr">
                        <a:lnSpc>
                          <a:spcPts val="4200"/>
                        </a:lnSpc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20 / 09 / 2024</a:t>
                      </a:r>
                    </a:p>
                  </a:txBody>
                  <a:tcPr marL="91425" marR="91425" marT="91425" marB="91425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187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08"/>
                        </a:lnSpc>
                        <a:defRPr/>
                      </a:pPr>
                      <a:r>
                        <a:rPr lang="en-US" b="true" sz="2840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Hora de inicio:</a:t>
                      </a:r>
                      <a:endParaRPr lang="en-US" sz="1100"/>
                    </a:p>
                  </a:txBody>
                  <a:tcPr marL="91425" marR="91425" marT="91425" marB="91425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15:40</a:t>
                      </a:r>
                      <a:endParaRPr lang="en-US" sz="1100"/>
                    </a:p>
                  </a:txBody>
                  <a:tcPr marL="91425" marR="91425" marT="91425" marB="91425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2867232" y="4483271"/>
            <a:ext cx="13401150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b="true" sz="5999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Modelación y Simulación 2 [A]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201770" y="5692463"/>
            <a:ext cx="10990350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b="true" sz="4499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André Joaquin Ortega De Paz</a:t>
            </a:r>
          </a:p>
        </p:txBody>
      </p:sp>
      <p:pic>
        <p:nvPicPr>
          <p:cNvPr name="Picture 6" id="6">
            <a:hlinkClick action="ppaction://media"/>
          </p:cNvPr>
          <p:cNvPicPr>
            <a:picLocks noChangeAspect="true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>
                  <p14:trim st="0.0000" end="198182.0000"/>
                </p14:media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629650" y="4629150"/>
            <a:ext cx="1028700" cy="1028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cmd cmd="playFrom(0.0)">
              <p:cBhvr>
                <p:cTn/>
                <p:tgtEl>
                  <p:spTgt spid="6"/>
                </p:tgtEl>
              </p:cBhvr>
            </p:cmd>
            <p:audio>
              <p:cMediaNode vol="100000" showWhenStopped="false">
                <p:cTn/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067111"/>
            <a:ext cx="16230600" cy="2995980"/>
            <a:chOff x="0" y="0"/>
            <a:chExt cx="21640800" cy="3994641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21640800" cy="800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99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704407"/>
              <a:ext cx="21640800" cy="22902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Estos se pueden encontrar en el apartado de Drawing, podemos colocar diferentes figuras, simbolos, texturas, ajustar el tamaño, colocar algun color, etc.</a:t>
              </a:r>
            </a:p>
            <a:p>
              <a:pPr algn="just">
                <a:lnSpc>
                  <a:spcPts val="3499"/>
                </a:lnSpc>
              </a:pPr>
            </a:p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Podemos descargar mas desde la pagina 3D Warehouse.</a:t>
              </a:r>
            </a:p>
          </p:txBody>
        </p:sp>
        <p:sp>
          <p:nvSpPr>
            <p:cNvPr name="AutoShape 5" id="5"/>
            <p:cNvSpPr/>
            <p:nvPr/>
          </p:nvSpPr>
          <p:spPr>
            <a:xfrm>
              <a:off x="0" y="1271304"/>
              <a:ext cx="21640800" cy="0"/>
            </a:xfrm>
            <a:prstGeom prst="line">
              <a:avLst/>
            </a:prstGeom>
            <a:ln cap="rnd" w="25400">
              <a:solidFill>
                <a:srgbClr val="10B5B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028700" y="5628166"/>
            <a:ext cx="16230600" cy="2243862"/>
          </a:xfrm>
          <a:custGeom>
            <a:avLst/>
            <a:gdLst/>
            <a:ahLst/>
            <a:cxnLst/>
            <a:rect r="r" b="b" t="t" l="l"/>
            <a:pathLst>
              <a:path h="2243862" w="16230600">
                <a:moveTo>
                  <a:pt x="0" y="0"/>
                </a:moveTo>
                <a:lnTo>
                  <a:pt x="16230600" y="0"/>
                </a:lnTo>
                <a:lnTo>
                  <a:pt x="16230600" y="2243862"/>
                </a:lnTo>
                <a:lnTo>
                  <a:pt x="0" y="22438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28700" y="307181"/>
            <a:ext cx="10113763" cy="1443038"/>
            <a:chOff x="0" y="0"/>
            <a:chExt cx="13485018" cy="192405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9525"/>
              <a:ext cx="13485018" cy="1635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600"/>
                </a:lnSpc>
              </a:pPr>
              <a:r>
                <a:rPr lang="en-US" sz="8000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AMBIENTAL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270000"/>
              <a:ext cx="13485018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00C4CC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Modelado 3D -&gt; Drawing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694520" y="645467"/>
            <a:ext cx="6049559" cy="5983223"/>
          </a:xfrm>
          <a:custGeom>
            <a:avLst/>
            <a:gdLst/>
            <a:ahLst/>
            <a:cxnLst/>
            <a:rect r="r" b="b" t="t" l="l"/>
            <a:pathLst>
              <a:path h="5983223" w="6049559">
                <a:moveTo>
                  <a:pt x="0" y="0"/>
                </a:moveTo>
                <a:lnTo>
                  <a:pt x="6049560" y="0"/>
                </a:lnTo>
                <a:lnTo>
                  <a:pt x="6049560" y="5983223"/>
                </a:lnTo>
                <a:lnTo>
                  <a:pt x="0" y="59832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9999" t="0" r="0" b="-8643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373440" y="7019140"/>
            <a:ext cx="7188529" cy="1963827"/>
          </a:xfrm>
          <a:custGeom>
            <a:avLst/>
            <a:gdLst/>
            <a:ahLst/>
            <a:cxnLst/>
            <a:rect r="r" b="b" t="t" l="l"/>
            <a:pathLst>
              <a:path h="1963827" w="7188529">
                <a:moveTo>
                  <a:pt x="0" y="0"/>
                </a:moveTo>
                <a:lnTo>
                  <a:pt x="7188529" y="0"/>
                </a:lnTo>
                <a:lnTo>
                  <a:pt x="7188529" y="1963826"/>
                </a:lnTo>
                <a:lnTo>
                  <a:pt x="0" y="19638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40289" r="-45113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200913" y="1879177"/>
            <a:ext cx="3842978" cy="4134820"/>
          </a:xfrm>
          <a:custGeom>
            <a:avLst/>
            <a:gdLst/>
            <a:ahLst/>
            <a:cxnLst/>
            <a:rect r="r" b="b" t="t" l="l"/>
            <a:pathLst>
              <a:path h="4134820" w="3842978">
                <a:moveTo>
                  <a:pt x="0" y="0"/>
                </a:moveTo>
                <a:lnTo>
                  <a:pt x="3842978" y="0"/>
                </a:lnTo>
                <a:lnTo>
                  <a:pt x="3842978" y="4134820"/>
                </a:lnTo>
                <a:lnTo>
                  <a:pt x="0" y="41348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874" t="0" r="0" b="-10107"/>
            </a:stretch>
          </a:blipFill>
        </p:spPr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5992779" y="4368533"/>
            <a:ext cx="2741716" cy="2467545"/>
          </a:xfrm>
          <a:prstGeom prst="rect">
            <a:avLst/>
          </a:prstGeom>
        </p:spPr>
      </p:pic>
      <p:sp>
        <p:nvSpPr>
          <p:cNvPr name="Freeform 6" id="6"/>
          <p:cNvSpPr/>
          <p:nvPr/>
        </p:nvSpPr>
        <p:spPr>
          <a:xfrm flipH="false" flipV="false" rot="-2700000">
            <a:off x="371763" y="5803199"/>
            <a:ext cx="3227591" cy="2388418"/>
          </a:xfrm>
          <a:custGeom>
            <a:avLst/>
            <a:gdLst/>
            <a:ahLst/>
            <a:cxnLst/>
            <a:rect r="r" b="b" t="t" l="l"/>
            <a:pathLst>
              <a:path h="2388418" w="3227591">
                <a:moveTo>
                  <a:pt x="0" y="0"/>
                </a:moveTo>
                <a:lnTo>
                  <a:pt x="3227592" y="0"/>
                </a:lnTo>
                <a:lnTo>
                  <a:pt x="3227592" y="2388417"/>
                </a:lnTo>
                <a:lnTo>
                  <a:pt x="0" y="238841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10200000">
            <a:off x="9744824" y="6991026"/>
            <a:ext cx="3227591" cy="2388418"/>
          </a:xfrm>
          <a:custGeom>
            <a:avLst/>
            <a:gdLst/>
            <a:ahLst/>
            <a:cxnLst/>
            <a:rect r="r" b="b" t="t" l="l"/>
            <a:pathLst>
              <a:path h="2388418" w="3227591">
                <a:moveTo>
                  <a:pt x="0" y="0"/>
                </a:moveTo>
                <a:lnTo>
                  <a:pt x="3227591" y="0"/>
                </a:lnTo>
                <a:lnTo>
                  <a:pt x="3227591" y="2388417"/>
                </a:lnTo>
                <a:lnTo>
                  <a:pt x="0" y="238841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8" id="8"/>
          <p:cNvGrpSpPr/>
          <p:nvPr/>
        </p:nvGrpSpPr>
        <p:grpSpPr>
          <a:xfrm rot="0">
            <a:off x="1028700" y="307181"/>
            <a:ext cx="10113763" cy="1443038"/>
            <a:chOff x="0" y="0"/>
            <a:chExt cx="13485018" cy="1924050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9525"/>
              <a:ext cx="13485018" cy="1635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600"/>
                </a:lnSpc>
              </a:pPr>
              <a:r>
                <a:rPr lang="en-US" sz="8000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AMBIENTAL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270000"/>
              <a:ext cx="13485018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00C4CC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Modelado 3D -&gt; 3D Warehouse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067111"/>
            <a:ext cx="16230600" cy="2995980"/>
            <a:chOff x="0" y="0"/>
            <a:chExt cx="21640800" cy="3994641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21640800" cy="800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99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704407"/>
              <a:ext cx="21640800" cy="22902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Este apartado se activa cuando tengamos seleccionado algún servidor, entrada, salida, vehículo, entidad, etc</a:t>
              </a:r>
            </a:p>
            <a:p>
              <a:pPr algn="just">
                <a:lnSpc>
                  <a:spcPts val="3499"/>
                </a:lnSpc>
              </a:pPr>
            </a:p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Podemos descargar de igual manera mas simbolos de 3D Warehouse y aplicarlos.</a:t>
              </a:r>
            </a:p>
          </p:txBody>
        </p:sp>
        <p:sp>
          <p:nvSpPr>
            <p:cNvPr name="AutoShape 5" id="5"/>
            <p:cNvSpPr/>
            <p:nvPr/>
          </p:nvSpPr>
          <p:spPr>
            <a:xfrm>
              <a:off x="0" y="1271304"/>
              <a:ext cx="21640800" cy="0"/>
            </a:xfrm>
            <a:prstGeom prst="line">
              <a:avLst/>
            </a:prstGeom>
            <a:ln cap="rnd" w="25400">
              <a:solidFill>
                <a:srgbClr val="10B5B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028700" y="5785215"/>
            <a:ext cx="16230600" cy="2846598"/>
          </a:xfrm>
          <a:custGeom>
            <a:avLst/>
            <a:gdLst/>
            <a:ahLst/>
            <a:cxnLst/>
            <a:rect r="r" b="b" t="t" l="l"/>
            <a:pathLst>
              <a:path h="2846598" w="16230600">
                <a:moveTo>
                  <a:pt x="0" y="0"/>
                </a:moveTo>
                <a:lnTo>
                  <a:pt x="16230600" y="0"/>
                </a:lnTo>
                <a:lnTo>
                  <a:pt x="16230600" y="2846598"/>
                </a:lnTo>
                <a:lnTo>
                  <a:pt x="0" y="28465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28700" y="307181"/>
            <a:ext cx="10113763" cy="1443038"/>
            <a:chOff x="0" y="0"/>
            <a:chExt cx="13485018" cy="192405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9525"/>
              <a:ext cx="13485018" cy="1635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600"/>
                </a:lnSpc>
              </a:pPr>
              <a:r>
                <a:rPr lang="en-US" sz="8000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FUNCIONAL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270000"/>
              <a:ext cx="13485018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00C4CC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Modelado 3D -&gt; Symbols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067111"/>
            <a:ext cx="16230600" cy="2995980"/>
            <a:chOff x="0" y="0"/>
            <a:chExt cx="21640800" cy="3994641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21640800" cy="800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99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704407"/>
              <a:ext cx="21640800" cy="22902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Cuando generamos un enlace de un punto A hacia un punto B, al seleccionar el path, podemos aplicarle decoraciones al camino, como una cinta transportadora, rodillos, pista de un solo lado, de dos lados y vías de tren.</a:t>
              </a:r>
            </a:p>
            <a:p>
              <a:pPr algn="just">
                <a:lnSpc>
                  <a:spcPts val="3499"/>
                </a:lnSpc>
              </a:pPr>
            </a:p>
          </p:txBody>
        </p:sp>
        <p:sp>
          <p:nvSpPr>
            <p:cNvPr name="AutoShape 5" id="5"/>
            <p:cNvSpPr/>
            <p:nvPr/>
          </p:nvSpPr>
          <p:spPr>
            <a:xfrm>
              <a:off x="0" y="1271304"/>
              <a:ext cx="21640800" cy="0"/>
            </a:xfrm>
            <a:prstGeom prst="line">
              <a:avLst/>
            </a:prstGeom>
            <a:ln cap="rnd" w="25400">
              <a:solidFill>
                <a:srgbClr val="10B5B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028700" y="6228683"/>
            <a:ext cx="16230600" cy="2667354"/>
          </a:xfrm>
          <a:custGeom>
            <a:avLst/>
            <a:gdLst/>
            <a:ahLst/>
            <a:cxnLst/>
            <a:rect r="r" b="b" t="t" l="l"/>
            <a:pathLst>
              <a:path h="2667354" w="16230600">
                <a:moveTo>
                  <a:pt x="0" y="0"/>
                </a:moveTo>
                <a:lnTo>
                  <a:pt x="16230600" y="0"/>
                </a:lnTo>
                <a:lnTo>
                  <a:pt x="16230600" y="2667354"/>
                </a:lnTo>
                <a:lnTo>
                  <a:pt x="0" y="26673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28700" y="307181"/>
            <a:ext cx="10113763" cy="1443038"/>
            <a:chOff x="0" y="0"/>
            <a:chExt cx="13485018" cy="192405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9525"/>
              <a:ext cx="13485018" cy="1635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600"/>
                </a:lnSpc>
              </a:pPr>
              <a:r>
                <a:rPr lang="en-US" sz="8000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ENLACES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270000"/>
              <a:ext cx="13485018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00C4CC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Modelado 3D -&gt; Paths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87970" y="1215140"/>
            <a:ext cx="15312059" cy="1526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732"/>
              </a:lnSpc>
            </a:pPr>
            <a:r>
              <a:rPr lang="en-US" b="true" sz="10666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¿Dudas?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117428" y="3267043"/>
            <a:ext cx="10053143" cy="6276931"/>
          </a:xfrm>
          <a:custGeom>
            <a:avLst/>
            <a:gdLst/>
            <a:ahLst/>
            <a:cxnLst/>
            <a:rect r="r" b="b" t="t" l="l"/>
            <a:pathLst>
              <a:path h="6276931" w="10053143">
                <a:moveTo>
                  <a:pt x="0" y="0"/>
                </a:moveTo>
                <a:lnTo>
                  <a:pt x="10053144" y="0"/>
                </a:lnTo>
                <a:lnTo>
                  <a:pt x="10053144" y="6276932"/>
                </a:lnTo>
                <a:lnTo>
                  <a:pt x="0" y="62769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87970" y="1532068"/>
            <a:ext cx="15312059" cy="1526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732"/>
              </a:lnSpc>
            </a:pPr>
            <a:r>
              <a:rPr lang="en-US" b="true" sz="10666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Hora del ejemplo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361364" y="3121239"/>
            <a:ext cx="6492240" cy="0"/>
          </a:xfrm>
          <a:prstGeom prst="line">
            <a:avLst/>
          </a:prstGeom>
          <a:ln cap="flat" w="38100">
            <a:solidFill>
              <a:srgbClr val="00C4C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361364" y="4062802"/>
            <a:ext cx="6492240" cy="0"/>
          </a:xfrm>
          <a:prstGeom prst="line">
            <a:avLst/>
          </a:prstGeom>
          <a:ln cap="flat" w="38100">
            <a:solidFill>
              <a:srgbClr val="00C4C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10361364" y="5050114"/>
            <a:ext cx="6492240" cy="0"/>
          </a:xfrm>
          <a:prstGeom prst="line">
            <a:avLst/>
          </a:prstGeom>
          <a:ln cap="flat" w="38100">
            <a:solidFill>
              <a:srgbClr val="00C4C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10361364" y="6048863"/>
            <a:ext cx="6492240" cy="0"/>
          </a:xfrm>
          <a:prstGeom prst="line">
            <a:avLst/>
          </a:prstGeom>
          <a:ln cap="flat" w="38100">
            <a:solidFill>
              <a:srgbClr val="00C4C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10361364" y="7001863"/>
            <a:ext cx="6492240" cy="0"/>
          </a:xfrm>
          <a:prstGeom prst="line">
            <a:avLst/>
          </a:prstGeom>
          <a:ln cap="flat" w="38100">
            <a:solidFill>
              <a:srgbClr val="00C4C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279869" y="1220245"/>
            <a:ext cx="7271904" cy="1151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83"/>
              </a:lnSpc>
            </a:pPr>
            <a:r>
              <a:rPr lang="en-US" b="true" sz="8166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Anuncios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361364" y="3445646"/>
            <a:ext cx="6492240" cy="374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1"/>
              </a:lnSpc>
            </a:pPr>
            <a:r>
              <a:rPr lang="en-US" sz="26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Modelado 3D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361364" y="5373964"/>
            <a:ext cx="6492240" cy="374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1"/>
              </a:lnSpc>
            </a:pPr>
            <a:r>
              <a:rPr lang="en-US" sz="26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COECYS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361364" y="6372713"/>
            <a:ext cx="6492240" cy="374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1"/>
              </a:lnSpc>
            </a:pPr>
            <a:r>
              <a:rPr lang="en-US" sz="26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Conferencia del laboratorio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361364" y="4371279"/>
            <a:ext cx="6492240" cy="374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1"/>
              </a:lnSpc>
            </a:pPr>
            <a:r>
              <a:rPr lang="en-US" sz="26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Enunciado Fase 2</a:t>
            </a:r>
          </a:p>
        </p:txBody>
      </p:sp>
      <p:sp>
        <p:nvSpPr>
          <p:cNvPr name="AutoShape 12" id="12"/>
          <p:cNvSpPr/>
          <p:nvPr/>
        </p:nvSpPr>
        <p:spPr>
          <a:xfrm>
            <a:off x="10361364" y="7954864"/>
            <a:ext cx="6492240" cy="0"/>
          </a:xfrm>
          <a:prstGeom prst="line">
            <a:avLst/>
          </a:prstGeom>
          <a:ln cap="flat" w="38100">
            <a:solidFill>
              <a:srgbClr val="00C4C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10361364" y="7325713"/>
            <a:ext cx="6492240" cy="374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1"/>
              </a:lnSpc>
            </a:pPr>
            <a:r>
              <a:rPr lang="en-US" sz="26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Ejemplo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36687" y="2769666"/>
            <a:ext cx="14414626" cy="5421681"/>
            <a:chOff x="0" y="0"/>
            <a:chExt cx="19219501" cy="722890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9525"/>
              <a:ext cx="19219501" cy="688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383857"/>
              <a:ext cx="19219501" cy="4845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47697" indent="-323848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Asistir mínimo a 3 conferencias (libre).</a:t>
              </a:r>
            </a:p>
            <a:p>
              <a:pPr algn="just" marL="647697" indent="-323848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Si asisten de forma presencial, deben de tomar una foto tipo selfie al inicio y al final de la conferencia.</a:t>
              </a:r>
            </a:p>
            <a:p>
              <a:pPr algn="just" marL="647697" indent="-323848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Si asisten de manera virtual, tiene que poder verse su carnet y nombre completo, debe de ser visible la fecha y hora en la computadora.</a:t>
              </a:r>
            </a:p>
            <a:p>
              <a:pPr algn="just" marL="647697" indent="-323848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Deben de realizar un resumen de nomas de 1 pagina con lo que vieron en la conferencia.</a:t>
              </a:r>
            </a:p>
          </p:txBody>
        </p:sp>
        <p:sp>
          <p:nvSpPr>
            <p:cNvPr name="AutoShape 5" id="5"/>
            <p:cNvSpPr/>
            <p:nvPr/>
          </p:nvSpPr>
          <p:spPr>
            <a:xfrm>
              <a:off x="0" y="1969804"/>
              <a:ext cx="19219501" cy="0"/>
            </a:xfrm>
            <a:prstGeom prst="line">
              <a:avLst/>
            </a:prstGeom>
            <a:ln cap="rnd" w="25400">
              <a:solidFill>
                <a:srgbClr val="10B5BF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440870"/>
            <a:ext cx="16230600" cy="2438400"/>
            <a:chOff x="0" y="0"/>
            <a:chExt cx="21640800" cy="325120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21640800" cy="3260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600"/>
                </a:lnSpc>
              </a:pPr>
              <a:r>
                <a:rPr lang="en-US" sz="8000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REQUISITOS PARA ASISTENCIA DE COECYS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270000"/>
              <a:ext cx="21640800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4199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784884" y="0"/>
            <a:ext cx="8718232" cy="10287000"/>
          </a:xfrm>
          <a:custGeom>
            <a:avLst/>
            <a:gdLst/>
            <a:ahLst/>
            <a:cxnLst/>
            <a:rect r="r" b="b" t="t" l="l"/>
            <a:pathLst>
              <a:path h="10287000" w="8718232">
                <a:moveTo>
                  <a:pt x="0" y="0"/>
                </a:moveTo>
                <a:lnTo>
                  <a:pt x="8718232" y="0"/>
                </a:lnTo>
                <a:lnTo>
                  <a:pt x="871823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527630" y="1829856"/>
            <a:ext cx="4750473" cy="6627287"/>
          </a:xfrm>
          <a:custGeom>
            <a:avLst/>
            <a:gdLst/>
            <a:ahLst/>
            <a:cxnLst/>
            <a:rect r="r" b="b" t="t" l="l"/>
            <a:pathLst>
              <a:path h="6627287" w="4750473">
                <a:moveTo>
                  <a:pt x="0" y="0"/>
                </a:moveTo>
                <a:lnTo>
                  <a:pt x="4750473" y="0"/>
                </a:lnTo>
                <a:lnTo>
                  <a:pt x="4750473" y="6627288"/>
                </a:lnTo>
                <a:lnTo>
                  <a:pt x="0" y="66272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34165" y="3937000"/>
            <a:ext cx="6179862" cy="5669198"/>
          </a:xfrm>
          <a:custGeom>
            <a:avLst/>
            <a:gdLst/>
            <a:ahLst/>
            <a:cxnLst/>
            <a:rect r="r" b="b" t="t" l="l"/>
            <a:pathLst>
              <a:path h="5669198" w="6179862">
                <a:moveTo>
                  <a:pt x="0" y="0"/>
                </a:moveTo>
                <a:lnTo>
                  <a:pt x="6179862" y="0"/>
                </a:lnTo>
                <a:lnTo>
                  <a:pt x="6179862" y="5669197"/>
                </a:lnTo>
                <a:lnTo>
                  <a:pt x="0" y="56691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9011" t="0" r="-24075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950575" y="1133475"/>
            <a:ext cx="7347042" cy="280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99"/>
              </a:lnSpc>
            </a:pPr>
            <a:r>
              <a:rPr lang="en-US" b="true" sz="9999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MODELADO 3D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129351"/>
            <a:ext cx="9736814" cy="4897806"/>
            <a:chOff x="0" y="0"/>
            <a:chExt cx="12982418" cy="653040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9525"/>
              <a:ext cx="12982418" cy="688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383857"/>
              <a:ext cx="12982418" cy="41465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47697" indent="-323848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Permite comprender mejor el funcionamiento de los sistemas</a:t>
              </a:r>
            </a:p>
            <a:p>
              <a:pPr algn="just" marL="647697" indent="-323848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Ayuda a identificar áreas de mejora</a:t>
              </a:r>
            </a:p>
            <a:p>
              <a:pPr algn="just" marL="647697" indent="-323848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Facilita la comunicación y la compresión mas intuitiva de los resultados de la simulación</a:t>
              </a:r>
            </a:p>
            <a:p>
              <a:pPr algn="just" marL="647697" indent="-323848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Modelos mas profesionales y con mejor calidad</a:t>
              </a:r>
            </a:p>
          </p:txBody>
        </p:sp>
        <p:sp>
          <p:nvSpPr>
            <p:cNvPr name="AutoShape 5" id="5"/>
            <p:cNvSpPr/>
            <p:nvPr/>
          </p:nvSpPr>
          <p:spPr>
            <a:xfrm>
              <a:off x="0" y="1969804"/>
              <a:ext cx="12982418" cy="0"/>
            </a:xfrm>
            <a:prstGeom prst="line">
              <a:avLst/>
            </a:prstGeom>
            <a:ln cap="rnd" w="25400">
              <a:solidFill>
                <a:srgbClr val="10B5B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288629" y="2542647"/>
            <a:ext cx="5970671" cy="5970671"/>
          </a:xfrm>
          <a:custGeom>
            <a:avLst/>
            <a:gdLst/>
            <a:ahLst/>
            <a:cxnLst/>
            <a:rect r="r" b="b" t="t" l="l"/>
            <a:pathLst>
              <a:path h="5970671" w="5970671">
                <a:moveTo>
                  <a:pt x="0" y="0"/>
                </a:moveTo>
                <a:lnTo>
                  <a:pt x="5970671" y="0"/>
                </a:lnTo>
                <a:lnTo>
                  <a:pt x="5970671" y="5970671"/>
                </a:lnTo>
                <a:lnTo>
                  <a:pt x="0" y="59706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28700" y="307181"/>
            <a:ext cx="15529953" cy="1443038"/>
            <a:chOff x="0" y="0"/>
            <a:chExt cx="20706604" cy="192405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9525"/>
              <a:ext cx="20706604" cy="1635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600"/>
                </a:lnSpc>
              </a:pPr>
              <a:r>
                <a:rPr lang="en-US" sz="8000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¿QUE BENEFICIOS TIENE EL 3D?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270000"/>
              <a:ext cx="20706604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775304"/>
            <a:ext cx="16230600" cy="7517181"/>
            <a:chOff x="0" y="0"/>
            <a:chExt cx="21640800" cy="1002290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9525"/>
              <a:ext cx="21640800" cy="688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383857"/>
              <a:ext cx="21640800" cy="7639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El modelado 3D en Simio es un proceso que permite crear modelos de sistemas reales o imaginarios en tres dimensiones. Estos modelos se pueden utilizar para simular el comportamiento de los sistemas y tomar decisiones informadas sobre su funcionamiento.</a:t>
              </a:r>
            </a:p>
            <a:p>
              <a:pPr algn="just">
                <a:lnSpc>
                  <a:spcPts val="4199"/>
                </a:lnSpc>
              </a:pPr>
            </a:p>
            <a:p>
              <a:pPr algn="just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Podemos separarlo de la siguiente manera:</a:t>
              </a:r>
            </a:p>
            <a:p>
              <a:pPr algn="just" marL="647697" indent="-323848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Funcional: todos aquellos elementos del modelo que realizan una acción, interactuando con las entidades.</a:t>
              </a:r>
            </a:p>
            <a:p>
              <a:pPr algn="just" marL="647697" indent="-323848" lvl="1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Ambiental: todos aquellos elementos del modelo que ayudan a visualizar el entorno que se simulará.</a:t>
              </a:r>
            </a:p>
            <a:p>
              <a:pPr algn="just">
                <a:lnSpc>
                  <a:spcPts val="4199"/>
                </a:lnSpc>
              </a:pPr>
            </a:p>
          </p:txBody>
        </p:sp>
        <p:sp>
          <p:nvSpPr>
            <p:cNvPr name="AutoShape 5" id="5"/>
            <p:cNvSpPr/>
            <p:nvPr/>
          </p:nvSpPr>
          <p:spPr>
            <a:xfrm>
              <a:off x="0" y="1969804"/>
              <a:ext cx="21640800" cy="0"/>
            </a:xfrm>
            <a:prstGeom prst="line">
              <a:avLst/>
            </a:prstGeom>
            <a:ln cap="rnd" w="25400">
              <a:solidFill>
                <a:srgbClr val="10B5BF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307181"/>
            <a:ext cx="15529953" cy="1443038"/>
            <a:chOff x="0" y="0"/>
            <a:chExt cx="20706604" cy="192405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20706604" cy="1635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600"/>
                </a:lnSpc>
              </a:pPr>
              <a:r>
                <a:rPr lang="en-US" sz="8000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¿QUE ES EL MODELADO 3D?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270000"/>
              <a:ext cx="20706604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9578" y="2769210"/>
            <a:ext cx="7464422" cy="4748580"/>
            <a:chOff x="0" y="0"/>
            <a:chExt cx="9952563" cy="6331441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9952563" cy="800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99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704407"/>
              <a:ext cx="9952563" cy="46270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Como su nombre lo indica, esta categoría se encarga de colocar una animación en 3D a elementos que interactúan con el sistema como por ejemplo, personas entrando al sistema, botellas para ser rellenadas, máquinas despachadoras o lugares de recepción ya sea para supermercados o bancos.</a:t>
              </a:r>
            </a:p>
            <a:p>
              <a:pPr algn="just">
                <a:lnSpc>
                  <a:spcPts val="3499"/>
                </a:lnSpc>
              </a:pPr>
            </a:p>
          </p:txBody>
        </p:sp>
        <p:sp>
          <p:nvSpPr>
            <p:cNvPr name="AutoShape 5" id="5"/>
            <p:cNvSpPr/>
            <p:nvPr/>
          </p:nvSpPr>
          <p:spPr>
            <a:xfrm>
              <a:off x="0" y="1271304"/>
              <a:ext cx="9952563" cy="0"/>
            </a:xfrm>
            <a:prstGeom prst="line">
              <a:avLst/>
            </a:prstGeom>
            <a:ln cap="rnd" w="25400">
              <a:solidFill>
                <a:srgbClr val="10B5BF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307181"/>
            <a:ext cx="10113763" cy="1443038"/>
            <a:chOff x="0" y="0"/>
            <a:chExt cx="13485018" cy="192405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13485018" cy="1635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600"/>
                </a:lnSpc>
              </a:pPr>
              <a:r>
                <a:rPr lang="en-US" sz="8000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FUNCIONAL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270000"/>
              <a:ext cx="13485018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00C4CC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Modelado 3D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9578" y="2769210"/>
            <a:ext cx="7464422" cy="4310430"/>
            <a:chOff x="0" y="0"/>
            <a:chExt cx="9952563" cy="5747241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9952563" cy="800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99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704407"/>
              <a:ext cx="9952563" cy="40428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Con ello podemos simular paredes o piso utilizando un rectángulo.</a:t>
              </a:r>
            </a:p>
            <a:p>
              <a:pPr algn="just">
                <a:lnSpc>
                  <a:spcPts val="3499"/>
                </a:lnSpc>
              </a:pPr>
            </a:p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Agregar símbolos que ayuden con el entorno de lo que se simula sin atarlos a un componente, con Place Symbol.</a:t>
              </a:r>
            </a:p>
            <a:p>
              <a:pPr algn="just">
                <a:lnSpc>
                  <a:spcPts val="3499"/>
                </a:lnSpc>
              </a:pPr>
            </a:p>
          </p:txBody>
        </p:sp>
        <p:sp>
          <p:nvSpPr>
            <p:cNvPr name="AutoShape 5" id="5"/>
            <p:cNvSpPr/>
            <p:nvPr/>
          </p:nvSpPr>
          <p:spPr>
            <a:xfrm>
              <a:off x="0" y="1271304"/>
              <a:ext cx="9952563" cy="0"/>
            </a:xfrm>
            <a:prstGeom prst="line">
              <a:avLst/>
            </a:prstGeom>
            <a:ln cap="rnd" w="25400">
              <a:solidFill>
                <a:srgbClr val="10B5B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9471826" y="2984024"/>
            <a:ext cx="7787474" cy="4318952"/>
          </a:xfrm>
          <a:custGeom>
            <a:avLst/>
            <a:gdLst/>
            <a:ahLst/>
            <a:cxnLst/>
            <a:rect r="r" b="b" t="t" l="l"/>
            <a:pathLst>
              <a:path h="4318952" w="7787474">
                <a:moveTo>
                  <a:pt x="0" y="0"/>
                </a:moveTo>
                <a:lnTo>
                  <a:pt x="7787474" y="0"/>
                </a:lnTo>
                <a:lnTo>
                  <a:pt x="7787474" y="4318952"/>
                </a:lnTo>
                <a:lnTo>
                  <a:pt x="0" y="43189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94" r="-48972" b="-494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28700" y="307181"/>
            <a:ext cx="10113763" cy="1443038"/>
            <a:chOff x="0" y="0"/>
            <a:chExt cx="13485018" cy="192405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9525"/>
              <a:ext cx="13485018" cy="1635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600"/>
                </a:lnSpc>
              </a:pPr>
              <a:r>
                <a:rPr lang="en-US" sz="8000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AMBIENTAL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270000"/>
              <a:ext cx="13485018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00C4CC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Modelado 3D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DAGK2i8VF_s</dc:identifier>
  <dcterms:modified xsi:type="dcterms:W3CDTF">2011-08-01T06:04:30Z</dcterms:modified>
  <cp:revision>1</cp:revision>
  <dc:title>Clase 9 - 20/09</dc:title>
</cp:coreProperties>
</file>

<file path=docProps/thumbnail.jpeg>
</file>